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876"/>
    <a:srgbClr val="996633"/>
    <a:srgbClr val="E9E4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235" autoAdjust="0"/>
  </p:normalViewPr>
  <p:slideViewPr>
    <p:cSldViewPr snapToGrid="0">
      <p:cViewPr>
        <p:scale>
          <a:sx n="60" d="100"/>
          <a:sy n="60" d="100"/>
        </p:scale>
        <p:origin x="-1445" y="-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14A86-03EA-4A47-ABD1-D5000B7395E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CD91F-CABD-457F-A18D-FEA38F08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103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день! Я – Настя! А я – Олеся! Мы из большой и трудолюбивой семьи Пановых, династии хлеборобов.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D91F-CABD-457F-A18D-FEA38F08B4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165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 мы расскажем вам только об одной её ветви, от которой родились мы.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D91F-CABD-457F-A18D-FEA38F08B4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38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давних пор Пановы жили на Вощиковской земле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д.Евсевьево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Здесь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1904г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родился Иван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Евтифьевич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Панов, наш прадед. Он любил эту землю, честно трудился на ней. Здесь женился на Анне Васильевне и у них родилось пятеро детей. А в 1942 году прадед ушел на фронт, чтобы защитить родную землю и свою семью от врага. Вернулся инвалидом.  Это был мужественный, честный и сильный человек. Такими он воспитал и своих сыновей.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D91F-CABD-457F-A18D-FEA38F08B4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94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Алексей Иванович Панов  всю жизнь проработал механизатором в совхозе «Прилив». Трудился добросовестно, был передовиком производства.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учёбы и службы в армии дело отца продолжили и его сыновья: Иван Алексеевич и Сергей Алексеевич.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D91F-CABD-457F-A18D-FEA38F08B40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61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это Виктор Иванович Панов, наш дедушка. К сожалению, его уже нет с нами, но мы его помним и гордимся им. Он очень любил свою профессию и всегда был передовиком производства.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D91F-CABD-457F-A18D-FEA38F08B40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12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дедушке писали в газете «Сельская новь». В 1976 году ему было присвоено звание «Лучший механизатор района» и его имя было занесено в Книгу почёта Пошехонского района. В 1977г присвоено звание «Ударник коммунистического труда».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ещё он был самый лучший в мире дедушка. Очень добрый и заботливый. Мы всегда будем его помнить.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D91F-CABD-457F-A18D-FEA38F08B4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71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Виктора Ивановича и Нины Ивановны Пановых родились сыновья, наши папы: Илья Викторович и Виктор Викторович. Они тоже посвятили свою жизнь сельскому хозяйству.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D91F-CABD-457F-A18D-FEA38F08B40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376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Мой папа, Илья Викторович, в 2013 г. был награждён за добросовестный, многолетний труд в сельском хозяйстве Грамотой Главы района, а в 2019 г.  Грамотой Департамента агропромышленного комплекса Ярославской области.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D91F-CABD-457F-A18D-FEA38F08B4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45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Олеся! Что же получается, что наша славная династия закончится на нас? Ведь мы с тобой хотим получить профессию кондитера.</a:t>
            </a:r>
          </a:p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Не совсем так. Наши предки </a:t>
            </a:r>
            <a:r>
              <a:rPr lang="ru-RU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растили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хлеб для людей, а мы с тобой будем его </a:t>
            </a:r>
            <a:r>
              <a:rPr lang="ru-RU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выпекать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с тобой расскажем о нашей семье своим детям, и возможно они  захотят продолжить славную семейную традицию.</a:t>
            </a:r>
            <a:endParaRPr lang="ru-RU" sz="3600" dirty="0" smtClean="0"/>
          </a:p>
          <a:p>
            <a:endParaRPr lang="ru-RU" sz="28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D91F-CABD-457F-A18D-FEA38F08B4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38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665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96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077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35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10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934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40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3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423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09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20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5D108-A4B0-483B-B327-62D9B69F541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3545-C89C-4B29-B6B1-6F1B5209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887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73743" y="297748"/>
            <a:ext cx="9644514" cy="33751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0E1876"/>
                </a:solidFill>
                <a:latin typeface="Constantia" panose="020306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III </a:t>
            </a:r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районный слет волонтерских отрядов «Мое будущее»</a:t>
            </a:r>
            <a:endParaRPr lang="ru-RU" sz="2400" dirty="0">
              <a:solidFill>
                <a:srgbClr val="0E1876"/>
              </a:solidFill>
              <a:latin typeface="Constantia" panose="0203060205030603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19991" y="1461349"/>
            <a:ext cx="10152017" cy="13965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0E1876"/>
                </a:solidFill>
                <a:latin typeface="Constantia" panose="020306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«ХЛЕБ – ВСЕМУ ГОЛОВА»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E1876"/>
                </a:solidFill>
                <a:latin typeface="Constantia" panose="020306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4000" b="1" i="1" dirty="0">
                <a:solidFill>
                  <a:srgbClr val="0E1876"/>
                </a:solidFill>
                <a:latin typeface="Constantia" panose="020306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 трудовой династии Пановых</a:t>
            </a:r>
            <a:r>
              <a:rPr lang="ru-RU" sz="4000" b="1" i="1" dirty="0" smtClean="0">
                <a:solidFill>
                  <a:srgbClr val="0E1876"/>
                </a:solidFill>
                <a:latin typeface="Constantia" panose="0203060205030603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4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5470" y="5408560"/>
            <a:ext cx="463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E1876"/>
                </a:solidFill>
                <a:latin typeface="Constantia" panose="02030602050306030303" pitchFamily="18" charset="0"/>
              </a:rPr>
              <a:t>МБОУ Вощиковская ОШ </a:t>
            </a:r>
            <a:endParaRPr lang="ru-RU" sz="2400" dirty="0" smtClean="0">
              <a:solidFill>
                <a:srgbClr val="0E1876"/>
              </a:solidFill>
              <a:latin typeface="Constantia" panose="02030602050306030303" pitchFamily="18" charset="0"/>
            </a:endParaRPr>
          </a:p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имени </a:t>
            </a:r>
            <a:r>
              <a:rPr lang="ru-RU" sz="2400" dirty="0">
                <a:solidFill>
                  <a:srgbClr val="0E1876"/>
                </a:solidFill>
                <a:latin typeface="Constantia" panose="02030602050306030303" pitchFamily="18" charset="0"/>
              </a:rPr>
              <a:t>А.И. </a:t>
            </a:r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Королёва, 2021</a:t>
            </a:r>
            <a:endParaRPr lang="ru-RU" sz="2400" dirty="0">
              <a:solidFill>
                <a:srgbClr val="0E1876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952" y="3714250"/>
            <a:ext cx="3370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Авторы: </a:t>
            </a:r>
          </a:p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Панова Анастасия, Панова Олеся</a:t>
            </a:r>
            <a:endParaRPr lang="ru-RU" sz="2400" dirty="0">
              <a:solidFill>
                <a:srgbClr val="0E1876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98" t="3959" r="1789" b="4918"/>
          <a:stretch/>
        </p:blipFill>
        <p:spPr>
          <a:xfrm>
            <a:off x="427382" y="3714250"/>
            <a:ext cx="6192079" cy="289527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2652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" y="11383"/>
            <a:ext cx="12192000" cy="6858000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9620655" y="0"/>
            <a:ext cx="2485417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Constantia" panose="02030602050306030303" pitchFamily="18" charset="0"/>
              </a:rPr>
              <a:t>Семья Пановых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22" t="8016" r="9459" b="6926"/>
          <a:stretch/>
        </p:blipFill>
        <p:spPr>
          <a:xfrm>
            <a:off x="4793925" y="5242458"/>
            <a:ext cx="888418" cy="12301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56" r="76063" b="68997"/>
          <a:stretch/>
        </p:blipFill>
        <p:spPr>
          <a:xfrm>
            <a:off x="6036980" y="5242458"/>
            <a:ext cx="724032" cy="12127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1656" y="4255970"/>
            <a:ext cx="987770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Анатолий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(1936-1952)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5219" y="5981477"/>
            <a:ext cx="97654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Иван 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(1904-1985)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60" t="18655" r="37169" b="58320"/>
          <a:stretch/>
        </p:blipFill>
        <p:spPr>
          <a:xfrm>
            <a:off x="2490281" y="3750532"/>
            <a:ext cx="719847" cy="9824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10128" y="4255970"/>
            <a:ext cx="911403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Николай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(1938)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299" y="5973905"/>
            <a:ext cx="97654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Анна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(1911-1995)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2294" y="4255970"/>
            <a:ext cx="885179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Алексей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(1940-1994)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8815" y="4255970"/>
            <a:ext cx="1011367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Владимир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(1947)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04447" y="4241777"/>
            <a:ext cx="861134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Виктор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(1951-2020)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01853" y="3160532"/>
            <a:ext cx="885932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Илья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(1982)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87556" y="3178014"/>
            <a:ext cx="85632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Виктор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(1981)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6543" y="3191329"/>
            <a:ext cx="758797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Сергей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(1972)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3170" y="3201856"/>
            <a:ext cx="74441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Иван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(1964)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06271" y="1957677"/>
            <a:ext cx="106831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Александр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(1988)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90710" y="1975063"/>
            <a:ext cx="896482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Юлия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(1994)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5606" y="1975063"/>
            <a:ext cx="74441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Роман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(1999)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3010" y="1964047"/>
            <a:ext cx="853210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Яна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(2004)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29439" y="1922926"/>
            <a:ext cx="104242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Анастасия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(2007)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31670" y="1122699"/>
            <a:ext cx="106831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Алексей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(2018)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62" t="50614" b="9243"/>
          <a:stretch/>
        </p:blipFill>
        <p:spPr>
          <a:xfrm rot="16200000">
            <a:off x="8060045" y="1683403"/>
            <a:ext cx="751717" cy="704104"/>
          </a:xfrm>
          <a:prstGeom prst="rect">
            <a:avLst/>
          </a:prstGeom>
        </p:spPr>
      </p:pic>
      <p:pic>
        <p:nvPicPr>
          <p:cNvPr id="4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48" t="3662" r="27842" b="34419"/>
          <a:stretch/>
        </p:blipFill>
        <p:spPr>
          <a:xfrm>
            <a:off x="10122989" y="1492844"/>
            <a:ext cx="662470" cy="922176"/>
          </a:xfrm>
        </p:spPr>
      </p:pic>
      <p:cxnSp>
        <p:nvCxnSpPr>
          <p:cNvPr id="47" name="Прямая со стрелкой 46"/>
          <p:cNvCxnSpPr/>
          <p:nvPr/>
        </p:nvCxnSpPr>
        <p:spPr>
          <a:xfrm flipH="1" flipV="1">
            <a:off x="2781071" y="4757182"/>
            <a:ext cx="3065539" cy="46708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5904689" y="4755718"/>
            <a:ext cx="3382867" cy="46803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20" idx="2"/>
          </p:cNvCxnSpPr>
          <p:nvPr/>
        </p:nvCxnSpPr>
        <p:spPr>
          <a:xfrm flipV="1">
            <a:off x="5874486" y="4733024"/>
            <a:ext cx="1820013" cy="49072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5040292" y="4755717"/>
            <a:ext cx="859234" cy="46855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29" idx="2"/>
          </p:cNvCxnSpPr>
          <p:nvPr/>
        </p:nvCxnSpPr>
        <p:spPr>
          <a:xfrm flipH="1" flipV="1">
            <a:off x="4285379" y="3678910"/>
            <a:ext cx="801813" cy="57014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19" idx="0"/>
            <a:endCxn id="28" idx="2"/>
          </p:cNvCxnSpPr>
          <p:nvPr/>
        </p:nvCxnSpPr>
        <p:spPr>
          <a:xfrm flipV="1">
            <a:off x="5114884" y="3668383"/>
            <a:ext cx="821058" cy="58758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25" idx="0"/>
            <a:endCxn id="26" idx="2"/>
          </p:cNvCxnSpPr>
          <p:nvPr/>
        </p:nvCxnSpPr>
        <p:spPr>
          <a:xfrm flipV="1">
            <a:off x="9335014" y="3637586"/>
            <a:ext cx="2009805" cy="60419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25" idx="0"/>
          </p:cNvCxnSpPr>
          <p:nvPr/>
        </p:nvCxnSpPr>
        <p:spPr>
          <a:xfrm flipV="1">
            <a:off x="9335014" y="3681283"/>
            <a:ext cx="168909" cy="56049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39" idx="2"/>
          </p:cNvCxnSpPr>
          <p:nvPr/>
        </p:nvCxnSpPr>
        <p:spPr>
          <a:xfrm flipH="1" flipV="1">
            <a:off x="9250653" y="2399980"/>
            <a:ext cx="444694" cy="77234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5880843" y="2459806"/>
            <a:ext cx="783323" cy="71097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37" idx="2"/>
          </p:cNvCxnSpPr>
          <p:nvPr/>
        </p:nvCxnSpPr>
        <p:spPr>
          <a:xfrm flipH="1" flipV="1">
            <a:off x="5667815" y="2452117"/>
            <a:ext cx="213028" cy="69585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4321331" y="2476274"/>
            <a:ext cx="425214" cy="72283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9" idx="0"/>
            <a:endCxn id="35" idx="2"/>
          </p:cNvCxnSpPr>
          <p:nvPr/>
        </p:nvCxnSpPr>
        <p:spPr>
          <a:xfrm flipH="1" flipV="1">
            <a:off x="3440430" y="2434731"/>
            <a:ext cx="844949" cy="76712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41" idx="2"/>
          </p:cNvCxnSpPr>
          <p:nvPr/>
        </p:nvCxnSpPr>
        <p:spPr>
          <a:xfrm flipV="1">
            <a:off x="3440430" y="1599753"/>
            <a:ext cx="225399" cy="34571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60" b="19463"/>
          <a:stretch/>
        </p:blipFill>
        <p:spPr>
          <a:xfrm rot="16200000">
            <a:off x="4520268" y="2839799"/>
            <a:ext cx="969294" cy="708923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90" y="2694686"/>
            <a:ext cx="727945" cy="9705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21" t="13757" r="24214" b="18127"/>
          <a:stretch/>
        </p:blipFill>
        <p:spPr>
          <a:xfrm rot="5400000">
            <a:off x="9635092" y="3881020"/>
            <a:ext cx="982493" cy="721515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66" t="60142" r="53168" b="20709"/>
          <a:stretch/>
        </p:blipFill>
        <p:spPr>
          <a:xfrm>
            <a:off x="5557473" y="3750531"/>
            <a:ext cx="684106" cy="982493"/>
          </a:xfrm>
          <a:prstGeom prst="rect">
            <a:avLst/>
          </a:prstGeom>
        </p:spPr>
      </p:pic>
      <p:cxnSp>
        <p:nvCxnSpPr>
          <p:cNvPr id="108" name="Прямая со стрелкой 107"/>
          <p:cNvCxnSpPr/>
          <p:nvPr/>
        </p:nvCxnSpPr>
        <p:spPr>
          <a:xfrm flipH="1" flipV="1">
            <a:off x="1515542" y="4774569"/>
            <a:ext cx="4353781" cy="44970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10764224" y="1940816"/>
            <a:ext cx="746092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Олеся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(2007)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202648" y="1935807"/>
            <a:ext cx="786947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Анна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(2004)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cxnSp>
        <p:nvCxnSpPr>
          <p:cNvPr id="203" name="Прямая со стрелкой 202"/>
          <p:cNvCxnSpPr>
            <a:stCxn id="26" idx="0"/>
            <a:endCxn id="201" idx="2"/>
          </p:cNvCxnSpPr>
          <p:nvPr/>
        </p:nvCxnSpPr>
        <p:spPr>
          <a:xfrm rot="16200000" flipV="1">
            <a:off x="10869714" y="2685426"/>
            <a:ext cx="742662" cy="20754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>
            <a:stCxn id="27" idx="0"/>
          </p:cNvCxnSpPr>
          <p:nvPr/>
        </p:nvCxnSpPr>
        <p:spPr>
          <a:xfrm flipH="1" flipV="1">
            <a:off x="7586427" y="2421211"/>
            <a:ext cx="2129293" cy="75680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" name="Рисунок 2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66" t="20852" r="21879" b="28085"/>
          <a:stretch/>
        </p:blipFill>
        <p:spPr>
          <a:xfrm rot="16200000">
            <a:off x="10135203" y="2811036"/>
            <a:ext cx="969058" cy="684041"/>
          </a:xfrm>
          <a:prstGeom prst="rect">
            <a:avLst/>
          </a:prstGeom>
        </p:spPr>
      </p:pic>
      <p:pic>
        <p:nvPicPr>
          <p:cNvPr id="223" name="Рисунок 2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44" t="30638" r="27431" b="21135"/>
          <a:stretch/>
        </p:blipFill>
        <p:spPr>
          <a:xfrm>
            <a:off x="8634161" y="2698350"/>
            <a:ext cx="700853" cy="968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16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88" y="762280"/>
            <a:ext cx="3682146" cy="4951175"/>
          </a:xfrm>
        </p:spPr>
      </p:pic>
      <p:sp>
        <p:nvSpPr>
          <p:cNvPr id="3" name="TextBox 2"/>
          <p:cNvSpPr txBox="1"/>
          <p:nvPr/>
        </p:nvSpPr>
        <p:spPr>
          <a:xfrm>
            <a:off x="6794952" y="5866552"/>
            <a:ext cx="337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Панова Олеся</a:t>
            </a:r>
            <a:endParaRPr lang="ru-RU" sz="2800" b="1" dirty="0">
              <a:solidFill>
                <a:srgbClr val="0E1876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6874" y="5866552"/>
            <a:ext cx="3709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Панова Анастасия</a:t>
            </a:r>
            <a:endParaRPr lang="ru-RU" sz="2800" b="1" dirty="0">
              <a:solidFill>
                <a:srgbClr val="0E1876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12" t="27660" r="15690" b="19574"/>
          <a:stretch/>
        </p:blipFill>
        <p:spPr>
          <a:xfrm>
            <a:off x="1556415" y="738392"/>
            <a:ext cx="3430847" cy="4998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6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" y="11383"/>
            <a:ext cx="12192000" cy="6858000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9620655" y="0"/>
            <a:ext cx="2485417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Constantia" panose="02030602050306030303" pitchFamily="18" charset="0"/>
              </a:rPr>
              <a:t>Семья Пановых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22" t="8016" r="9459" b="6926"/>
          <a:stretch/>
        </p:blipFill>
        <p:spPr>
          <a:xfrm>
            <a:off x="4793925" y="5242458"/>
            <a:ext cx="888418" cy="12301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56" r="76063" b="68997"/>
          <a:stretch/>
        </p:blipFill>
        <p:spPr>
          <a:xfrm>
            <a:off x="6036980" y="5242458"/>
            <a:ext cx="724032" cy="12127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1656" y="4255970"/>
            <a:ext cx="987770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Анатолий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(1936-1952)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5219" y="5981477"/>
            <a:ext cx="97654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Иван 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(1904-1985)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60" t="18655" r="37169" b="58320"/>
          <a:stretch/>
        </p:blipFill>
        <p:spPr>
          <a:xfrm>
            <a:off x="2490281" y="3750532"/>
            <a:ext cx="719847" cy="9824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10128" y="4255970"/>
            <a:ext cx="911403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Николай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(1938)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299" y="5973905"/>
            <a:ext cx="97654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Анна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(1911-1995)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2294" y="4255970"/>
            <a:ext cx="885179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Алексей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(1940-1994)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8815" y="4255970"/>
            <a:ext cx="1011367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Владимир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(1947)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04447" y="4241777"/>
            <a:ext cx="861134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Виктор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(1951-2020)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01853" y="3160532"/>
            <a:ext cx="885932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Илья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(1982)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87556" y="3178014"/>
            <a:ext cx="85632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Виктор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(1981)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6543" y="3191329"/>
            <a:ext cx="758797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Сергей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(1972)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3170" y="3201856"/>
            <a:ext cx="74441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Иван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(1964)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06271" y="1957677"/>
            <a:ext cx="106831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Александр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(1988)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90710" y="1975063"/>
            <a:ext cx="896482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Юлия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(1994)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5606" y="1975063"/>
            <a:ext cx="74441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Роман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(1999)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3010" y="1964047"/>
            <a:ext cx="853210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Яна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(2004)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29439" y="1922926"/>
            <a:ext cx="104242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Анастасия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(2007)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31670" y="1122699"/>
            <a:ext cx="1068318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Алексей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(2018)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62" t="50614" b="9243"/>
          <a:stretch/>
        </p:blipFill>
        <p:spPr>
          <a:xfrm rot="16200000">
            <a:off x="8060045" y="1683403"/>
            <a:ext cx="751717" cy="704104"/>
          </a:xfrm>
          <a:prstGeom prst="rect">
            <a:avLst/>
          </a:prstGeom>
        </p:spPr>
      </p:pic>
      <p:pic>
        <p:nvPicPr>
          <p:cNvPr id="4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48" t="3662" r="27842" b="34419"/>
          <a:stretch/>
        </p:blipFill>
        <p:spPr>
          <a:xfrm>
            <a:off x="10122989" y="1492844"/>
            <a:ext cx="662470" cy="922176"/>
          </a:xfrm>
        </p:spPr>
      </p:pic>
      <p:cxnSp>
        <p:nvCxnSpPr>
          <p:cNvPr id="47" name="Прямая со стрелкой 46"/>
          <p:cNvCxnSpPr/>
          <p:nvPr/>
        </p:nvCxnSpPr>
        <p:spPr>
          <a:xfrm flipH="1" flipV="1">
            <a:off x="2781071" y="4757182"/>
            <a:ext cx="3065539" cy="46708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5904689" y="4755718"/>
            <a:ext cx="3382867" cy="46803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20" idx="2"/>
          </p:cNvCxnSpPr>
          <p:nvPr/>
        </p:nvCxnSpPr>
        <p:spPr>
          <a:xfrm flipV="1">
            <a:off x="5874486" y="4733024"/>
            <a:ext cx="1820013" cy="49072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5040292" y="4755717"/>
            <a:ext cx="859234" cy="46855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29" idx="2"/>
          </p:cNvCxnSpPr>
          <p:nvPr/>
        </p:nvCxnSpPr>
        <p:spPr>
          <a:xfrm flipH="1" flipV="1">
            <a:off x="4285379" y="3678910"/>
            <a:ext cx="801813" cy="57014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19" idx="0"/>
            <a:endCxn id="28" idx="2"/>
          </p:cNvCxnSpPr>
          <p:nvPr/>
        </p:nvCxnSpPr>
        <p:spPr>
          <a:xfrm flipV="1">
            <a:off x="5114884" y="3668383"/>
            <a:ext cx="821058" cy="58758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25" idx="0"/>
            <a:endCxn id="26" idx="2"/>
          </p:cNvCxnSpPr>
          <p:nvPr/>
        </p:nvCxnSpPr>
        <p:spPr>
          <a:xfrm flipV="1">
            <a:off x="9335014" y="3637586"/>
            <a:ext cx="2009805" cy="60419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25" idx="0"/>
          </p:cNvCxnSpPr>
          <p:nvPr/>
        </p:nvCxnSpPr>
        <p:spPr>
          <a:xfrm flipV="1">
            <a:off x="9335014" y="3681283"/>
            <a:ext cx="168909" cy="56049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39" idx="2"/>
          </p:cNvCxnSpPr>
          <p:nvPr/>
        </p:nvCxnSpPr>
        <p:spPr>
          <a:xfrm flipH="1" flipV="1">
            <a:off x="9250653" y="2399980"/>
            <a:ext cx="444694" cy="77234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5880843" y="2459806"/>
            <a:ext cx="783323" cy="71097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37" idx="2"/>
          </p:cNvCxnSpPr>
          <p:nvPr/>
        </p:nvCxnSpPr>
        <p:spPr>
          <a:xfrm flipH="1" flipV="1">
            <a:off x="5667815" y="2452117"/>
            <a:ext cx="213028" cy="69585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4321331" y="2476274"/>
            <a:ext cx="425214" cy="72283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9" idx="0"/>
            <a:endCxn id="35" idx="2"/>
          </p:cNvCxnSpPr>
          <p:nvPr/>
        </p:nvCxnSpPr>
        <p:spPr>
          <a:xfrm flipH="1" flipV="1">
            <a:off x="3440430" y="2434731"/>
            <a:ext cx="844949" cy="76712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41" idx="2"/>
          </p:cNvCxnSpPr>
          <p:nvPr/>
        </p:nvCxnSpPr>
        <p:spPr>
          <a:xfrm flipV="1">
            <a:off x="3440430" y="1599753"/>
            <a:ext cx="225399" cy="34571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60" b="19463"/>
          <a:stretch/>
        </p:blipFill>
        <p:spPr>
          <a:xfrm rot="16200000">
            <a:off x="4520268" y="2839799"/>
            <a:ext cx="969294" cy="708923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90" y="2694686"/>
            <a:ext cx="727945" cy="9705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21" t="13757" r="24214" b="18127"/>
          <a:stretch/>
        </p:blipFill>
        <p:spPr>
          <a:xfrm rot="5400000">
            <a:off x="9635092" y="3881020"/>
            <a:ext cx="982493" cy="721515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66" t="60142" r="53168" b="20709"/>
          <a:stretch/>
        </p:blipFill>
        <p:spPr>
          <a:xfrm>
            <a:off x="5557473" y="3750531"/>
            <a:ext cx="684106" cy="982493"/>
          </a:xfrm>
          <a:prstGeom prst="rect">
            <a:avLst/>
          </a:prstGeom>
        </p:spPr>
      </p:pic>
      <p:cxnSp>
        <p:nvCxnSpPr>
          <p:cNvPr id="108" name="Прямая со стрелкой 107"/>
          <p:cNvCxnSpPr/>
          <p:nvPr/>
        </p:nvCxnSpPr>
        <p:spPr>
          <a:xfrm flipH="1" flipV="1">
            <a:off x="1515542" y="4774569"/>
            <a:ext cx="4353781" cy="44970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10764224" y="1940816"/>
            <a:ext cx="746092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Олеся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(2007)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202648" y="1935807"/>
            <a:ext cx="786947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Анна</a:t>
            </a:r>
          </a:p>
          <a:p>
            <a:pPr algn="ctr"/>
            <a:r>
              <a:rPr lang="ru-RU" sz="1100" dirty="0" smtClean="0">
                <a:latin typeface="Constantia" panose="02030602050306030303" pitchFamily="18" charset="0"/>
              </a:rPr>
              <a:t>(2004)</a:t>
            </a:r>
            <a:endParaRPr lang="ru-RU" sz="1100" dirty="0">
              <a:latin typeface="Constantia" panose="02030602050306030303" pitchFamily="18" charset="0"/>
            </a:endParaRPr>
          </a:p>
        </p:txBody>
      </p:sp>
      <p:cxnSp>
        <p:nvCxnSpPr>
          <p:cNvPr id="203" name="Прямая со стрелкой 202"/>
          <p:cNvCxnSpPr>
            <a:stCxn id="26" idx="0"/>
            <a:endCxn id="201" idx="2"/>
          </p:cNvCxnSpPr>
          <p:nvPr/>
        </p:nvCxnSpPr>
        <p:spPr>
          <a:xfrm rot="16200000" flipV="1">
            <a:off x="10869714" y="2685426"/>
            <a:ext cx="742662" cy="20754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>
            <a:stCxn id="27" idx="0"/>
          </p:cNvCxnSpPr>
          <p:nvPr/>
        </p:nvCxnSpPr>
        <p:spPr>
          <a:xfrm flipH="1" flipV="1">
            <a:off x="7586427" y="2421211"/>
            <a:ext cx="2129293" cy="75680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" name="Рисунок 2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66" t="20852" r="21879" b="28085"/>
          <a:stretch/>
        </p:blipFill>
        <p:spPr>
          <a:xfrm rot="16200000">
            <a:off x="10135203" y="2811036"/>
            <a:ext cx="969058" cy="684041"/>
          </a:xfrm>
          <a:prstGeom prst="rect">
            <a:avLst/>
          </a:prstGeom>
        </p:spPr>
      </p:pic>
      <p:pic>
        <p:nvPicPr>
          <p:cNvPr id="223" name="Рисунок 2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44" t="30638" r="27431" b="21135"/>
          <a:stretch/>
        </p:blipFill>
        <p:spPr>
          <a:xfrm>
            <a:off x="8634161" y="2698350"/>
            <a:ext cx="700853" cy="968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16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34646" y="981128"/>
            <a:ext cx="71444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Звание: Рядовой</a:t>
            </a:r>
          </a:p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Должность: Наводчик орудия</a:t>
            </a:r>
          </a:p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Призван 01.03.1942 </a:t>
            </a:r>
            <a:r>
              <a:rPr lang="ru-RU" sz="2400" dirty="0" err="1" smtClean="0">
                <a:solidFill>
                  <a:srgbClr val="0E1876"/>
                </a:solidFill>
                <a:latin typeface="Constantia" panose="02030602050306030303" pitchFamily="18" charset="0"/>
              </a:rPr>
              <a:t>Арефинским</a:t>
            </a:r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 РВК</a:t>
            </a:r>
          </a:p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Место службы: 18 стрелковая артиллерийская дивизия.</a:t>
            </a:r>
          </a:p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Ранения и контузии: 10.09.1942 – контузия</a:t>
            </a:r>
          </a:p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14.01.1943 – ранение, оторвало правую ногу.</a:t>
            </a:r>
          </a:p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Инвалид войны.</a:t>
            </a:r>
          </a:p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Награждения: Медаль «За боевые заслуги» (Приказ Президиума ВС СССР № 223/ от 06.11.1947)</a:t>
            </a:r>
          </a:p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Во время прорыва блокады Ленинграда лично из 150 миллиметрового орудия при первом прицеле разбил много немецких блиндажей с немецким командованием</a:t>
            </a:r>
            <a:endParaRPr lang="ru-RU" sz="2400" dirty="0">
              <a:solidFill>
                <a:srgbClr val="0E1876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88" b="5222"/>
          <a:stretch/>
        </p:blipFill>
        <p:spPr>
          <a:xfrm>
            <a:off x="2460187" y="3112852"/>
            <a:ext cx="2095703" cy="32782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2018" y="141307"/>
            <a:ext cx="9565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 Иван </a:t>
            </a:r>
            <a:r>
              <a:rPr lang="ru-RU" sz="4000" b="1" dirty="0" err="1" smtClean="0">
                <a:solidFill>
                  <a:srgbClr val="0E1876"/>
                </a:solidFill>
                <a:latin typeface="Constantia" panose="02030602050306030303" pitchFamily="18" charset="0"/>
              </a:rPr>
              <a:t>Евтифьевич</a:t>
            </a:r>
            <a:r>
              <a:rPr lang="ru-RU" sz="40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 (1904-1985)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88" t="7684" r="10338" b="6167"/>
          <a:stretch/>
        </p:blipFill>
        <p:spPr>
          <a:xfrm>
            <a:off x="240449" y="981128"/>
            <a:ext cx="1940982" cy="2787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59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3234914"/>
            <a:ext cx="3635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 Алексей Иванович </a:t>
            </a:r>
          </a:p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(1940-1994)</a:t>
            </a:r>
          </a:p>
          <a:p>
            <a:pPr algn="ctr"/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Механизатор совхоза «Прилив», передовик производства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66" t="60142" r="53168" b="20709"/>
          <a:stretch/>
        </p:blipFill>
        <p:spPr>
          <a:xfrm>
            <a:off x="725788" y="268028"/>
            <a:ext cx="1926652" cy="2767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60" b="19463"/>
          <a:stretch/>
        </p:blipFill>
        <p:spPr>
          <a:xfrm rot="16200000">
            <a:off x="4312065" y="639662"/>
            <a:ext cx="2767001" cy="20237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692" y="268026"/>
            <a:ext cx="2075252" cy="27670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4585" y="3147365"/>
            <a:ext cx="3941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 Иван Алексеевич</a:t>
            </a:r>
          </a:p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(1964)</a:t>
            </a:r>
          </a:p>
          <a:p>
            <a:pPr algn="ctr"/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Работал механизатором в совхозе «Прилив» с 1982 по 1986 гг.</a:t>
            </a:r>
          </a:p>
          <a:p>
            <a:pPr algn="ctr"/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Затем в колхозе «Заветы Ильича» Рыбинского района. Сейчас работает трактористом в г.Рыбинск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88" y="3147365"/>
            <a:ext cx="4406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 Сергей Алексеевич</a:t>
            </a:r>
          </a:p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(1972)</a:t>
            </a:r>
          </a:p>
          <a:p>
            <a:pPr algn="ctr"/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Механизатор совхоза «Прилив».</a:t>
            </a:r>
          </a:p>
          <a:p>
            <a:pPr algn="ctr"/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Лауреат «Премии года Пошехонского района» 2015 г.</a:t>
            </a:r>
          </a:p>
          <a:p>
            <a:pPr algn="ctr"/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Награжден Почетной грамотой Главы Пошехонского района в 2020г.</a:t>
            </a:r>
          </a:p>
        </p:txBody>
      </p:sp>
    </p:spTree>
    <p:extLst>
      <p:ext uri="{BB962C8B-B14F-4D97-AF65-F5344CB8AC3E}">
        <p14:creationId xmlns="" xmlns:p14="http://schemas.microsoft.com/office/powerpoint/2010/main" val="8328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2304" y="3667462"/>
            <a:ext cx="5066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 Виктор Иванович </a:t>
            </a:r>
          </a:p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(1951-2020)</a:t>
            </a:r>
          </a:p>
          <a:p>
            <a:pPr algn="ctr"/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Механизатор совхоза «Прилив», передовик производства.</a:t>
            </a:r>
          </a:p>
          <a:p>
            <a:pPr algn="ctr"/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Принят на работу в совхоз в 1968 г., переведен в трактористы в 1971 г. Трудился в этой должности до выхода на пенсию</a:t>
            </a:r>
          </a:p>
          <a:p>
            <a:pPr algn="ctr"/>
            <a:endParaRPr lang="ru-RU" sz="2400" dirty="0" smtClean="0">
              <a:solidFill>
                <a:srgbClr val="0E1876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24" t="12200" r="12199" b="16170"/>
          <a:stretch/>
        </p:blipFill>
        <p:spPr>
          <a:xfrm rot="5400000">
            <a:off x="1360864" y="851183"/>
            <a:ext cx="3297215" cy="2179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31" t="11205" r="9220" b="16880"/>
          <a:stretch/>
        </p:blipFill>
        <p:spPr>
          <a:xfrm>
            <a:off x="6365986" y="2373550"/>
            <a:ext cx="5510112" cy="3754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26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9384" y="5571835"/>
            <a:ext cx="7669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 Виктор Иванович </a:t>
            </a:r>
          </a:p>
          <a:p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Был удостоен званий «Лучший механизатор района» (1976г.), «Ударник коммунистического труда» (1977г.)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34" t="32908" r="22412" b="11632"/>
          <a:stretch/>
        </p:blipFill>
        <p:spPr>
          <a:xfrm>
            <a:off x="393056" y="231265"/>
            <a:ext cx="3467891" cy="3389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31" t="22381" r="32755" b="1419"/>
          <a:stretch/>
        </p:blipFill>
        <p:spPr>
          <a:xfrm rot="5400000">
            <a:off x="8517085" y="272440"/>
            <a:ext cx="3531138" cy="3448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21" y="3762404"/>
            <a:ext cx="5081081" cy="1651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70520" y="-359533"/>
            <a:ext cx="2781832" cy="396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2" t="3147" r="2821" b="3874"/>
          <a:stretch/>
        </p:blipFill>
        <p:spPr>
          <a:xfrm>
            <a:off x="8126417" y="3976693"/>
            <a:ext cx="3880632" cy="2637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5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5633" y="4022854"/>
            <a:ext cx="3635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 Виктор Викторович</a:t>
            </a:r>
          </a:p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(1981)</a:t>
            </a:r>
          </a:p>
          <a:p>
            <a:pPr algn="ctr"/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Работает в совхозе «Прилив» с 2002 года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8467" y="4022854"/>
            <a:ext cx="3289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 Илья Викторович</a:t>
            </a:r>
          </a:p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(1982)</a:t>
            </a:r>
          </a:p>
          <a:p>
            <a:pPr algn="ctr"/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Механизатор совхоза «Прилив» с 2003 года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44" t="30638" r="27431" b="21135"/>
          <a:stretch/>
        </p:blipFill>
        <p:spPr>
          <a:xfrm>
            <a:off x="2699160" y="790055"/>
            <a:ext cx="2248833" cy="31081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66" t="20852" r="21879" b="28085"/>
          <a:stretch/>
        </p:blipFill>
        <p:spPr>
          <a:xfrm rot="16200000">
            <a:off x="7180232" y="1246039"/>
            <a:ext cx="3100691" cy="2188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17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191" y="4024895"/>
            <a:ext cx="7169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Панов Илья Викторович</a:t>
            </a:r>
          </a:p>
          <a:p>
            <a:pPr algn="ctr"/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Лауреат </a:t>
            </a:r>
            <a:r>
              <a:rPr lang="ru-RU" sz="2400" dirty="0">
                <a:solidFill>
                  <a:srgbClr val="0E1876"/>
                </a:solidFill>
                <a:latin typeface="Constantia" panose="02030602050306030303" pitchFamily="18" charset="0"/>
              </a:rPr>
              <a:t>«Премии года Пошехонского района» </a:t>
            </a:r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2020 </a:t>
            </a:r>
            <a:r>
              <a:rPr lang="ru-RU" sz="2400" dirty="0">
                <a:solidFill>
                  <a:srgbClr val="0E1876"/>
                </a:solidFill>
                <a:latin typeface="Constantia" panose="02030602050306030303" pitchFamily="18" charset="0"/>
              </a:rPr>
              <a:t>г</a:t>
            </a:r>
            <a:r>
              <a:rPr lang="ru-RU" sz="2400" dirty="0" smtClean="0">
                <a:solidFill>
                  <a:srgbClr val="0E1876"/>
                </a:solidFill>
                <a:latin typeface="Constantia" panose="02030602050306030303" pitchFamily="18" charset="0"/>
              </a:rPr>
              <a:t>., награжден грамотами Главы Пошехонского муниципального района, Департамента агропромышленного комплекса Ярославской области</a:t>
            </a:r>
            <a:endParaRPr lang="ru-RU" sz="2400" dirty="0">
              <a:solidFill>
                <a:srgbClr val="0E1876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08" r="6627"/>
          <a:stretch/>
        </p:blipFill>
        <p:spPr>
          <a:xfrm>
            <a:off x="3813266" y="207329"/>
            <a:ext cx="2290359" cy="3487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4" t="21094" r="10449" b="2710"/>
          <a:stretch/>
        </p:blipFill>
        <p:spPr>
          <a:xfrm rot="16200000">
            <a:off x="608363" y="-97852"/>
            <a:ext cx="2696804" cy="3303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93" y="3799114"/>
            <a:ext cx="2139043" cy="28520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21" y="174672"/>
            <a:ext cx="2615609" cy="34874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4449" y="588835"/>
            <a:ext cx="3487479" cy="2615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09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863</Words>
  <Application>Microsoft Office PowerPoint</Application>
  <PresentationFormat>Произвольный</PresentationFormat>
  <Paragraphs>145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III районный слет волонтерских отрядов «Мое будущее»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temp</dc:creator>
  <cp:lastModifiedBy>User</cp:lastModifiedBy>
  <cp:revision>41</cp:revision>
  <dcterms:created xsi:type="dcterms:W3CDTF">2021-11-30T17:59:26Z</dcterms:created>
  <dcterms:modified xsi:type="dcterms:W3CDTF">2021-12-01T06:50:09Z</dcterms:modified>
</cp:coreProperties>
</file>